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71" r:id="rId4"/>
    <p:sldId id="262" r:id="rId5"/>
    <p:sldId id="268" r:id="rId6"/>
    <p:sldId id="266" r:id="rId7"/>
    <p:sldId id="269" r:id="rId8"/>
    <p:sldId id="270" r:id="rId9"/>
    <p:sldId id="273" r:id="rId10"/>
    <p:sldId id="272" r:id="rId11"/>
    <p:sldId id="275" r:id="rId12"/>
    <p:sldId id="27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s://www.ncbi.nlm.nih.gov/core/lw/2.0/html/tileshop_pmc/tileshop_pmc_inline.html?title=Click%20on%20image%20to%20zoom&amp;p=PMC3&amp;id=7269964_gr1_lrg.jp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76423" y="601558"/>
            <a:ext cx="8791575" cy="1667911"/>
          </a:xfrm>
        </p:spPr>
        <p:txBody>
          <a:bodyPr>
            <a:normAutofit/>
          </a:bodyPr>
          <a:lstStyle/>
          <a:p>
            <a:r>
              <a:rPr lang="es-ES" sz="6400" dirty="0" smtClean="0">
                <a:solidFill>
                  <a:schemeClr val="bg1"/>
                </a:solidFill>
              </a:rPr>
              <a:t>DESAFIO FINAL</a:t>
            </a:r>
            <a:endParaRPr lang="en-US" sz="6400" dirty="0">
              <a:solidFill>
                <a:schemeClr val="bg1"/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76423" y="2269469"/>
            <a:ext cx="8791575" cy="1655762"/>
          </a:xfrm>
        </p:spPr>
        <p:txBody>
          <a:bodyPr>
            <a:normAutofit/>
          </a:bodyPr>
          <a:lstStyle/>
          <a:p>
            <a:r>
              <a:rPr lang="es-ES" sz="4000" dirty="0" smtClean="0">
                <a:solidFill>
                  <a:schemeClr val="tx1"/>
                </a:solidFill>
              </a:rPr>
              <a:t>GRUPO 2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1026" name="Picture 2" descr="Buscan ingenieros Tec detectar COVID-19 con inteligencia artificial |  Tecnológico de Monterre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1587" y="3008243"/>
            <a:ext cx="6291099" cy="3355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2524259" y="4992977"/>
            <a:ext cx="21894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Mauricio </a:t>
            </a:r>
            <a:r>
              <a:rPr lang="es-ES" sz="2400" dirty="0" err="1" smtClean="0"/>
              <a:t>Mitolo</a:t>
            </a:r>
            <a:endParaRPr lang="es-ES" sz="2400" dirty="0" smtClean="0"/>
          </a:p>
          <a:p>
            <a:r>
              <a:rPr lang="es-ES" sz="2400" dirty="0" smtClean="0"/>
              <a:t>Fernando Torres</a:t>
            </a:r>
          </a:p>
          <a:p>
            <a:r>
              <a:rPr lang="es-ES" sz="2400" dirty="0" smtClean="0"/>
              <a:t>Natalia Soria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0965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31565" y="0"/>
            <a:ext cx="9905998" cy="1478570"/>
          </a:xfrm>
        </p:spPr>
        <p:txBody>
          <a:bodyPr/>
          <a:lstStyle/>
          <a:p>
            <a:r>
              <a:rPr lang="es-AR" dirty="0" err="1" smtClean="0">
                <a:solidFill>
                  <a:schemeClr val="bg1"/>
                </a:solidFill>
              </a:rPr>
              <a:t>Reg</a:t>
            </a:r>
            <a:r>
              <a:rPr lang="es-AR" dirty="0" smtClean="0">
                <a:solidFill>
                  <a:schemeClr val="bg1"/>
                </a:solidFill>
              </a:rPr>
              <a:t> log con </a:t>
            </a:r>
            <a:r>
              <a:rPr lang="es-AR" dirty="0" err="1" smtClean="0">
                <a:solidFill>
                  <a:schemeClr val="bg1"/>
                </a:solidFill>
              </a:rPr>
              <a:t>pca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0211" t="38304" r="40528" b="28252"/>
          <a:stretch/>
        </p:blipFill>
        <p:spPr>
          <a:xfrm>
            <a:off x="3124757" y="1247081"/>
            <a:ext cx="5214251" cy="33506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30422" t="49953" r="24472" b="38022"/>
          <a:stretch/>
        </p:blipFill>
        <p:spPr>
          <a:xfrm>
            <a:off x="1712888" y="4997002"/>
            <a:ext cx="8420767" cy="1262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6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Feature importance y Filter methods</a:t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734332"/>
            <a:ext cx="9905999" cy="3541714"/>
          </a:xfrm>
        </p:spPr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Método </a:t>
            </a:r>
            <a:r>
              <a:rPr lang="es-AR" dirty="0" err="1" smtClean="0">
                <a:solidFill>
                  <a:schemeClr val="bg1"/>
                </a:solidFill>
              </a:rPr>
              <a:t>Kbest</a:t>
            </a:r>
            <a:endParaRPr lang="es-AR" dirty="0" smtClean="0">
              <a:solidFill>
                <a:schemeClr val="bg1"/>
              </a:solidFill>
            </a:endParaRPr>
          </a:p>
          <a:p>
            <a:r>
              <a:rPr lang="es-AR" dirty="0" smtClean="0">
                <a:solidFill>
                  <a:schemeClr val="bg1"/>
                </a:solidFill>
              </a:rPr>
              <a:t>10000 </a:t>
            </a:r>
            <a:r>
              <a:rPr lang="es-AR" dirty="0" err="1" smtClean="0">
                <a:solidFill>
                  <a:schemeClr val="bg1"/>
                </a:solidFill>
              </a:rPr>
              <a:t>features</a:t>
            </a:r>
            <a:r>
              <a:rPr lang="es-AR" dirty="0" smtClean="0">
                <a:solidFill>
                  <a:schemeClr val="bg1"/>
                </a:solidFill>
              </a:rPr>
              <a:t>               5000 mejores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3709116" y="2502597"/>
            <a:ext cx="631065" cy="1674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l="30306" t="45578" r="44351" b="31902"/>
          <a:stretch/>
        </p:blipFill>
        <p:spPr>
          <a:xfrm>
            <a:off x="2949263" y="3144216"/>
            <a:ext cx="6015188" cy="300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10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LIME Y SUPERPIXELES</a:t>
            </a:r>
            <a:r>
              <a:rPr lang="en-US" sz="4400" dirty="0">
                <a:solidFill>
                  <a:schemeClr val="bg1"/>
                </a:solidFill>
              </a:rPr>
              <a:t/>
            </a:r>
            <a:br>
              <a:rPr lang="en-US" sz="4400" dirty="0">
                <a:solidFill>
                  <a:schemeClr val="bg1"/>
                </a:solidFill>
              </a:rPr>
            </a:b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317" t="43189" r="22148" b="51738"/>
          <a:stretch/>
        </p:blipFill>
        <p:spPr>
          <a:xfrm>
            <a:off x="1141413" y="1848085"/>
            <a:ext cx="8300099" cy="49800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l="30118" t="31540" r="50035" b="34453"/>
          <a:stretch/>
        </p:blipFill>
        <p:spPr>
          <a:xfrm>
            <a:off x="4615114" y="2781837"/>
            <a:ext cx="3221933" cy="310380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30317" t="35674" r="49929" b="30507"/>
          <a:stretch/>
        </p:blipFill>
        <p:spPr>
          <a:xfrm>
            <a:off x="463638" y="2781837"/>
            <a:ext cx="3219720" cy="3099195"/>
          </a:xfrm>
          <a:prstGeom prst="rect">
            <a:avLst/>
          </a:prstGeom>
        </p:spPr>
      </p:pic>
      <p:sp>
        <p:nvSpPr>
          <p:cNvPr id="10" name="Flecha derecha 9"/>
          <p:cNvSpPr/>
          <p:nvPr/>
        </p:nvSpPr>
        <p:spPr>
          <a:xfrm>
            <a:off x="3850783" y="4146997"/>
            <a:ext cx="605307" cy="373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 derecha 10"/>
          <p:cNvSpPr/>
          <p:nvPr/>
        </p:nvSpPr>
        <p:spPr>
          <a:xfrm>
            <a:off x="7956998" y="4144849"/>
            <a:ext cx="605307" cy="3734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5"/>
          <a:srcRect l="30211" t="41686" r="50563" b="24870"/>
          <a:stretch/>
        </p:blipFill>
        <p:spPr>
          <a:xfrm>
            <a:off x="8703456" y="2781837"/>
            <a:ext cx="3168841" cy="309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94822"/>
            <a:ext cx="9905998" cy="1478570"/>
          </a:xfrm>
        </p:spPr>
        <p:txBody>
          <a:bodyPr>
            <a:norm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RX de Tórax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2" y="1467609"/>
            <a:ext cx="9905999" cy="354171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modalidad </a:t>
            </a:r>
            <a:r>
              <a:rPr lang="es-ES" dirty="0">
                <a:solidFill>
                  <a:schemeClr val="bg1"/>
                </a:solidFill>
              </a:rPr>
              <a:t>de imagen más utilizada para casos de Covid-19 sospechosos y confirmados.</a:t>
            </a:r>
          </a:p>
          <a:p>
            <a:r>
              <a:rPr lang="es-ES" dirty="0">
                <a:solidFill>
                  <a:schemeClr val="bg1"/>
                </a:solidFill>
              </a:rPr>
              <a:t>Los hallazgos en las imágenes pueden variar según la etapa de la enfermedad (días desde los primeros síntomas) y según la gravedad de la misma</a:t>
            </a:r>
          </a:p>
          <a:p>
            <a:pPr marL="0" indent="0">
              <a:buNone/>
            </a:pP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 descr="Figure 1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9" b="1"/>
          <a:stretch/>
        </p:blipFill>
        <p:spPr bwMode="auto">
          <a:xfrm>
            <a:off x="2521321" y="3896885"/>
            <a:ext cx="7146179" cy="250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042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194822"/>
            <a:ext cx="9905998" cy="1478570"/>
          </a:xfrm>
        </p:spPr>
        <p:txBody>
          <a:bodyPr>
            <a:norm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RX de Tórax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141413" y="1862323"/>
            <a:ext cx="9905999" cy="3541714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COVID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Normal</a:t>
            </a:r>
          </a:p>
          <a:p>
            <a:r>
              <a:rPr lang="es-ES" dirty="0" smtClean="0">
                <a:solidFill>
                  <a:schemeClr val="bg1"/>
                </a:solidFill>
              </a:rPr>
              <a:t>Neumonía viral </a:t>
            </a:r>
            <a:r>
              <a:rPr lang="es-ES" dirty="0">
                <a:solidFill>
                  <a:schemeClr val="bg1"/>
                </a:solidFill>
              </a:rPr>
              <a:t/>
            </a:r>
            <a:br>
              <a:rPr lang="es-E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ángulo 3"/>
          <p:cNvSpPr/>
          <p:nvPr/>
        </p:nvSpPr>
        <p:spPr>
          <a:xfrm>
            <a:off x="4644980" y="341155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Las características más discriminatorias para la neumonía por COVID-19 incluyeron:</a:t>
            </a:r>
          </a:p>
          <a:p>
            <a:pPr lvl="1" fontAlgn="base"/>
            <a:r>
              <a:rPr lang="es-ES" dirty="0">
                <a:solidFill>
                  <a:schemeClr val="bg1"/>
                </a:solidFill>
              </a:rPr>
              <a:t>Distribución periférica (80% vs. 57%, p &lt;0.001)</a:t>
            </a:r>
          </a:p>
          <a:p>
            <a:pPr lvl="1" fontAlgn="base"/>
            <a:r>
              <a:rPr lang="es-ES" dirty="0">
                <a:solidFill>
                  <a:schemeClr val="bg1"/>
                </a:solidFill>
              </a:rPr>
              <a:t>Opacidad de vidrio deslustrado (91% vs. 68%, p &lt;0.001)</a:t>
            </a:r>
          </a:p>
          <a:p>
            <a:pPr lvl="1" fontAlgn="base"/>
            <a:r>
              <a:rPr lang="es-ES" dirty="0">
                <a:solidFill>
                  <a:schemeClr val="bg1"/>
                </a:solidFill>
              </a:rPr>
              <a:t>Engrosamiento vascular (58% frente a 22%, p &lt;0,001).</a:t>
            </a:r>
          </a:p>
        </p:txBody>
      </p:sp>
    </p:spTree>
    <p:extLst>
      <p:ext uri="{BB962C8B-B14F-4D97-AF65-F5344CB8AC3E}">
        <p14:creationId xmlns:p14="http://schemas.microsoft.com/office/powerpoint/2010/main" val="18126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65673" y="101214"/>
            <a:ext cx="6766214" cy="1478570"/>
          </a:xfrm>
        </p:spPr>
        <p:txBody>
          <a:bodyPr>
            <a:normAutofit/>
          </a:bodyPr>
          <a:lstStyle/>
          <a:p>
            <a:r>
              <a:rPr lang="es-ES" sz="5000" dirty="0" smtClean="0">
                <a:solidFill>
                  <a:schemeClr val="bg1"/>
                </a:solidFill>
              </a:rPr>
              <a:t>CLASIFICADORES</a:t>
            </a:r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57323" y="1927514"/>
            <a:ext cx="5671512" cy="2811910"/>
          </a:xfrm>
        </p:spPr>
        <p:txBody>
          <a:bodyPr>
            <a:normAutofit/>
          </a:bodyPr>
          <a:lstStyle/>
          <a:p>
            <a:r>
              <a:rPr lang="es-ES" sz="3800" dirty="0" smtClean="0">
                <a:solidFill>
                  <a:schemeClr val="bg1"/>
                </a:solidFill>
              </a:rPr>
              <a:t>KNN</a:t>
            </a:r>
          </a:p>
          <a:p>
            <a:r>
              <a:rPr lang="es-ES" sz="3800" dirty="0" smtClean="0">
                <a:solidFill>
                  <a:schemeClr val="bg1"/>
                </a:solidFill>
              </a:rPr>
              <a:t>BAYES</a:t>
            </a:r>
          </a:p>
          <a:p>
            <a:r>
              <a:rPr lang="es-ES" sz="3800" dirty="0" smtClean="0">
                <a:solidFill>
                  <a:schemeClr val="bg1"/>
                </a:solidFill>
              </a:rPr>
              <a:t>REGRESIÓN LOGÍSTICA</a:t>
            </a:r>
          </a:p>
          <a:p>
            <a:endParaRPr lang="en-US" sz="3800" dirty="0">
              <a:solidFill>
                <a:schemeClr val="bg1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7048780" y="2249486"/>
            <a:ext cx="4494725" cy="25929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200" dirty="0" err="1" smtClean="0">
                <a:solidFill>
                  <a:schemeClr val="bg1"/>
                </a:solidFill>
              </a:rPr>
              <a:t>Dataset</a:t>
            </a:r>
            <a:r>
              <a:rPr lang="es-AR" sz="2200" dirty="0" smtClean="0">
                <a:solidFill>
                  <a:schemeClr val="bg1"/>
                </a:solidFill>
              </a:rPr>
              <a:t> (670 </a:t>
            </a:r>
            <a:r>
              <a:rPr lang="es-AR" sz="2200" dirty="0" err="1" smtClean="0">
                <a:solidFill>
                  <a:schemeClr val="bg1"/>
                </a:solidFill>
              </a:rPr>
              <a:t>imág</a:t>
            </a:r>
            <a:r>
              <a:rPr lang="es-AR" sz="2200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es-AR" sz="2200" dirty="0" err="1" smtClean="0">
                <a:solidFill>
                  <a:schemeClr val="bg1"/>
                </a:solidFill>
              </a:rPr>
              <a:t>Covid</a:t>
            </a:r>
            <a:r>
              <a:rPr lang="es-AR" sz="2200" dirty="0" smtClean="0">
                <a:solidFill>
                  <a:schemeClr val="bg1"/>
                </a:solidFill>
              </a:rPr>
              <a:t>: 229 (34.2%)</a:t>
            </a:r>
          </a:p>
          <a:p>
            <a:pPr lvl="1"/>
            <a:r>
              <a:rPr lang="es-AR" sz="2200" dirty="0" smtClean="0">
                <a:solidFill>
                  <a:schemeClr val="bg1"/>
                </a:solidFill>
              </a:rPr>
              <a:t>N. viral: 210 (31.3%)</a:t>
            </a:r>
          </a:p>
          <a:p>
            <a:pPr lvl="1"/>
            <a:r>
              <a:rPr lang="es-AR" sz="2200" dirty="0" smtClean="0">
                <a:solidFill>
                  <a:schemeClr val="bg1"/>
                </a:solidFill>
              </a:rPr>
              <a:t>Normal: 231 (34.5%)</a:t>
            </a:r>
          </a:p>
          <a:p>
            <a:pPr lvl="1"/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19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8521" t="25340" r="2499" b="13598"/>
          <a:stretch/>
        </p:blipFill>
        <p:spPr>
          <a:xfrm>
            <a:off x="373486" y="553791"/>
            <a:ext cx="11489223" cy="571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1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4618708" y="-231488"/>
            <a:ext cx="272224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4800" dirty="0" smtClean="0">
                <a:solidFill>
                  <a:schemeClr val="bg1"/>
                </a:solidFill>
              </a:rPr>
              <a:t>REG LOG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1268" t="69305" r="39261" b="9464"/>
          <a:stretch/>
        </p:blipFill>
        <p:spPr>
          <a:xfrm>
            <a:off x="6729211" y="2459865"/>
            <a:ext cx="5024128" cy="20348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1286" t="21802" r="36813" b="41185"/>
          <a:stretch/>
        </p:blipFill>
        <p:spPr>
          <a:xfrm>
            <a:off x="1197734" y="1732208"/>
            <a:ext cx="5350422" cy="349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8" y="142748"/>
            <a:ext cx="4320000" cy="392255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84" y="577028"/>
            <a:ext cx="4320000" cy="359050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62" y="1075894"/>
            <a:ext cx="4320000" cy="3372329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49" y="1578135"/>
            <a:ext cx="4320000" cy="337773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345" y="2089172"/>
            <a:ext cx="4320000" cy="338788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06" y="2544617"/>
            <a:ext cx="4320000" cy="3514041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17" y="3162131"/>
            <a:ext cx="4320000" cy="345876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9"/>
          <a:srcRect l="27993" t="56529" r="47500" b="29755"/>
          <a:stretch/>
        </p:blipFill>
        <p:spPr>
          <a:xfrm>
            <a:off x="8716042" y="5118499"/>
            <a:ext cx="3055247" cy="96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38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dirty="0" smtClean="0">
                <a:solidFill>
                  <a:schemeClr val="bg1"/>
                </a:solidFill>
              </a:rPr>
              <a:t>PCA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>
                <a:solidFill>
                  <a:schemeClr val="bg1"/>
                </a:solidFill>
              </a:rPr>
              <a:t>10000 </a:t>
            </a:r>
            <a:r>
              <a:rPr lang="es-AR" dirty="0" err="1" smtClean="0">
                <a:solidFill>
                  <a:schemeClr val="bg1"/>
                </a:solidFill>
              </a:rPr>
              <a:t>features</a:t>
            </a:r>
            <a:r>
              <a:rPr lang="es-AR" dirty="0" smtClean="0">
                <a:solidFill>
                  <a:schemeClr val="bg1"/>
                </a:solidFill>
              </a:rPr>
              <a:t>               80 componentes principales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3696236" y="2405119"/>
            <a:ext cx="631065" cy="16742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0634" t="41686" r="43592" b="26749"/>
          <a:stretch/>
        </p:blipFill>
        <p:spPr>
          <a:xfrm>
            <a:off x="3078051" y="3063025"/>
            <a:ext cx="5022760" cy="345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27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4400" dirty="0" smtClean="0">
                <a:solidFill>
                  <a:schemeClr val="bg1"/>
                </a:solidFill>
              </a:rPr>
              <a:t>PCA con 2 componentes</a:t>
            </a:r>
            <a:endParaRPr lang="en-US" sz="4400" dirty="0">
              <a:solidFill>
                <a:schemeClr val="bg1"/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30422" t="31728" r="43909" b="37835"/>
          <a:stretch/>
        </p:blipFill>
        <p:spPr>
          <a:xfrm>
            <a:off x="1141412" y="2382592"/>
            <a:ext cx="4307985" cy="287198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2047740" y="5540084"/>
            <a:ext cx="25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smtClean="0">
                <a:solidFill>
                  <a:schemeClr val="bg1"/>
                </a:solidFill>
              </a:rPr>
              <a:t>Varianza explicada: 37%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/>
          <a:srcRect l="30528" t="31728" r="42113" b="37271"/>
          <a:stretch/>
        </p:blipFill>
        <p:spPr>
          <a:xfrm>
            <a:off x="6181863" y="2382592"/>
            <a:ext cx="4533364" cy="288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29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374</TotalTime>
  <Words>177</Words>
  <Application>Microsoft Office PowerPoint</Application>
  <PresentationFormat>Panorámica</PresentationFormat>
  <Paragraphs>35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Trebuchet MS</vt:lpstr>
      <vt:lpstr>Tw Cen MT</vt:lpstr>
      <vt:lpstr>Circuito</vt:lpstr>
      <vt:lpstr>DESAFIO FINAL</vt:lpstr>
      <vt:lpstr>RX de Tórax</vt:lpstr>
      <vt:lpstr>RX de Tórax</vt:lpstr>
      <vt:lpstr>CLASIFICADORES</vt:lpstr>
      <vt:lpstr>Presentación de PowerPoint</vt:lpstr>
      <vt:lpstr>Presentación de PowerPoint</vt:lpstr>
      <vt:lpstr>Presentación de PowerPoint</vt:lpstr>
      <vt:lpstr>PCA</vt:lpstr>
      <vt:lpstr>PCA con 2 componentes</vt:lpstr>
      <vt:lpstr>Reg log con pca</vt:lpstr>
      <vt:lpstr>Feature importance y Filter methods </vt:lpstr>
      <vt:lpstr>LIME Y SUPERPIXELES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3</dc:title>
  <dc:creator>Usuario</dc:creator>
  <cp:lastModifiedBy>Usuario</cp:lastModifiedBy>
  <cp:revision>38</cp:revision>
  <dcterms:created xsi:type="dcterms:W3CDTF">2020-09-20T14:45:38Z</dcterms:created>
  <dcterms:modified xsi:type="dcterms:W3CDTF">2020-10-29T23:41:27Z</dcterms:modified>
</cp:coreProperties>
</file>